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9" r:id="rId3"/>
    <p:sldId id="261" r:id="rId4"/>
    <p:sldId id="262" r:id="rId5"/>
    <p:sldId id="263" r:id="rId6"/>
    <p:sldId id="264" r:id="rId7"/>
    <p:sldId id="265" r:id="rId8"/>
    <p:sldId id="266" r:id="rId9"/>
    <p:sldId id="267" r:id="rId10"/>
    <p:sldId id="275" r:id="rId11"/>
    <p:sldId id="268" r:id="rId12"/>
    <p:sldId id="269" r:id="rId13"/>
    <p:sldId id="270" r:id="rId14"/>
    <p:sldId id="271" r:id="rId15"/>
    <p:sldId id="272" r:id="rId16"/>
    <p:sldId id="273" r:id="rId17"/>
    <p:sldId id="276" r:id="rId18"/>
    <p:sldId id="274"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EC3C"/>
    <a:srgbClr val="EA4B04"/>
    <a:srgbClr val="9900CC"/>
    <a:srgbClr val="FF9900"/>
    <a:srgbClr val="D99B01"/>
    <a:srgbClr val="FF66CC"/>
    <a:srgbClr val="FF67AC"/>
    <a:srgbClr val="CC0099"/>
    <a:srgbClr val="FFDC47"/>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846" y="9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E6AD3-BB76-4D22-B8EA-2F5B2EFFEF10}"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E422D-4061-496E-B900-668E2AF266F1}" type="slidenum">
              <a:rPr lang="en-US" smtClean="0"/>
              <a:t>‹#›</a:t>
            </a:fld>
            <a:endParaRPr lang="en-US"/>
          </a:p>
        </p:txBody>
      </p:sp>
    </p:spTree>
    <p:extLst>
      <p:ext uri="{BB962C8B-B14F-4D97-AF65-F5344CB8AC3E}">
        <p14:creationId xmlns:p14="http://schemas.microsoft.com/office/powerpoint/2010/main" val="2700900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6260" y="1655520"/>
            <a:ext cx="8093364" cy="1383822"/>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96260" y="3182570"/>
            <a:ext cx="8093366" cy="1068935"/>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8" name="TextBox 7">
            <a:extLst>
              <a:ext uri="{FF2B5EF4-FFF2-40B4-BE49-F238E27FC236}">
                <a16:creationId xmlns:a16="http://schemas.microsoft.com/office/drawing/2014/main" id="{322959B4-4453-44AF-A108-A184EBFC8887}"/>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latin typeface="Dubai" panose="020B0503030403030204" pitchFamily="34" charset="-78"/>
              </a:rPr>
              <a:t>This presentation uses a free template provided by FPPT.com</a:t>
            </a:r>
          </a:p>
          <a:p>
            <a:r>
              <a:rPr lang="en-US" sz="1400">
                <a:solidFill>
                  <a:schemeClr val="bg1">
                    <a:lumMod val="65000"/>
                  </a:schemeClr>
                </a:solidFill>
                <a:latin typeface="Dubai" panose="020B0503030403030204" pitchFamily="34" charset="-78"/>
              </a:rPr>
              <a:t>www.free-power-point-templates.com</a:t>
            </a:r>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22172907-5754-4C63-9A18-1A8578BFAF7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916229"/>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1"/>
            <a:ext cx="8246070" cy="3359504"/>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433880"/>
            <a:ext cx="6260905" cy="572644"/>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198559"/>
            <a:ext cx="626090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82115"/>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13635"/>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82115"/>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5"/>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10/14/2018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940" y="1350110"/>
            <a:ext cx="8398775" cy="1221640"/>
          </a:xfrm>
        </p:spPr>
        <p:txBody>
          <a:bodyPr>
            <a:normAutofit/>
          </a:bodyPr>
          <a:lstStyle/>
          <a:p>
            <a:r>
              <a:rPr lang="en-US" dirty="0"/>
              <a:t>Labyrinthine Rush </a:t>
            </a:r>
          </a:p>
        </p:txBody>
      </p:sp>
      <p:sp>
        <p:nvSpPr>
          <p:cNvPr id="3" name="Subtitle 2"/>
          <p:cNvSpPr>
            <a:spLocks noGrp="1"/>
          </p:cNvSpPr>
          <p:nvPr>
            <p:ph type="subTitle" idx="1"/>
          </p:nvPr>
        </p:nvSpPr>
        <p:spPr>
          <a:xfrm>
            <a:off x="93844" y="2266340"/>
            <a:ext cx="8398775" cy="1221640"/>
          </a:xfrm>
        </p:spPr>
        <p:txBody>
          <a:bodyPr>
            <a:normAutofit/>
          </a:bodyPr>
          <a:lstStyle/>
          <a:p>
            <a:r>
              <a:rPr lang="en-US" sz="1800" dirty="0"/>
              <a:t>A 2D Puzzle &amp; Shooting </a:t>
            </a:r>
          </a:p>
          <a:p>
            <a:r>
              <a:rPr lang="en-US" sz="1800" dirty="0"/>
              <a:t>Game</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2BF9-6BA5-497C-8318-63B4E0CDBB41}"/>
              </a:ext>
            </a:extLst>
          </p:cNvPr>
          <p:cNvSpPr>
            <a:spLocks noGrp="1"/>
          </p:cNvSpPr>
          <p:nvPr>
            <p:ph type="title"/>
          </p:nvPr>
        </p:nvSpPr>
        <p:spPr/>
        <p:txBody>
          <a:bodyPr>
            <a:normAutofit fontScale="90000"/>
          </a:bodyPr>
          <a:lstStyle/>
          <a:p>
            <a:r>
              <a:rPr lang="en-US">
                <a:solidFill>
                  <a:schemeClr val="accent6">
                    <a:lumMod val="75000"/>
                  </a:schemeClr>
                </a:solidFill>
              </a:rPr>
              <a:t>Sample Level:</a:t>
            </a:r>
            <a:endParaRPr lang="en-US" dirty="0">
              <a:solidFill>
                <a:schemeClr val="accent6">
                  <a:lumMod val="75000"/>
                </a:schemeClr>
              </a:solidFill>
            </a:endParaRPr>
          </a:p>
        </p:txBody>
      </p:sp>
      <p:pic>
        <p:nvPicPr>
          <p:cNvPr id="9" name="Content Placeholder 8">
            <a:extLst>
              <a:ext uri="{FF2B5EF4-FFF2-40B4-BE49-F238E27FC236}">
                <a16:creationId xmlns:a16="http://schemas.microsoft.com/office/drawing/2014/main" id="{475A7B58-2DF9-4CAE-B3DC-5D58D289B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003" y="1198563"/>
            <a:ext cx="5696559" cy="3358352"/>
          </a:xfrm>
        </p:spPr>
      </p:pic>
    </p:spTree>
    <p:extLst>
      <p:ext uri="{BB962C8B-B14F-4D97-AF65-F5344CB8AC3E}">
        <p14:creationId xmlns:p14="http://schemas.microsoft.com/office/powerpoint/2010/main" val="182822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59D8E-0798-4417-AA84-7E6185A62422}"/>
              </a:ext>
            </a:extLst>
          </p:cNvPr>
          <p:cNvSpPr>
            <a:spLocks noGrp="1"/>
          </p:cNvSpPr>
          <p:nvPr>
            <p:ph type="title"/>
          </p:nvPr>
        </p:nvSpPr>
        <p:spPr/>
        <p:txBody>
          <a:bodyPr>
            <a:normAutofit fontScale="90000"/>
          </a:bodyPr>
          <a:lstStyle/>
          <a:p>
            <a:r>
              <a:rPr lang="en-US" dirty="0">
                <a:solidFill>
                  <a:schemeClr val="accent6">
                    <a:lumMod val="75000"/>
                  </a:schemeClr>
                </a:solidFill>
              </a:rPr>
              <a:t>Scoring Parameters &amp; High scores:</a:t>
            </a:r>
          </a:p>
        </p:txBody>
      </p:sp>
      <p:sp>
        <p:nvSpPr>
          <p:cNvPr id="3" name="Content Placeholder 2">
            <a:extLst>
              <a:ext uri="{FF2B5EF4-FFF2-40B4-BE49-F238E27FC236}">
                <a16:creationId xmlns:a16="http://schemas.microsoft.com/office/drawing/2014/main" id="{2EDC6186-15EC-40FC-8515-75340C230340}"/>
              </a:ext>
            </a:extLst>
          </p:cNvPr>
          <p:cNvSpPr>
            <a:spLocks noGrp="1"/>
          </p:cNvSpPr>
          <p:nvPr>
            <p:ph idx="1"/>
          </p:nvPr>
        </p:nvSpPr>
        <p:spPr/>
        <p:txBody>
          <a:bodyPr>
            <a:normAutofit lnSpcReduction="10000"/>
          </a:bodyPr>
          <a:lstStyle/>
          <a:p>
            <a:r>
              <a:rPr lang="en-US" dirty="0"/>
              <a:t>Most of the score is based on kills.</a:t>
            </a:r>
          </a:p>
          <a:p>
            <a:r>
              <a:rPr lang="en-US" dirty="0"/>
              <a:t>Aside from that remaining player health and how fast the level was completed will also contribute towards the score.</a:t>
            </a:r>
          </a:p>
          <a:p>
            <a:r>
              <a:rPr lang="en-US" dirty="0"/>
              <a:t>The high score of each level is stored. </a:t>
            </a:r>
          </a:p>
          <a:p>
            <a:r>
              <a:rPr lang="en-US" dirty="0"/>
              <a:t>The current score and high score is displayed after completing a level. </a:t>
            </a:r>
          </a:p>
        </p:txBody>
      </p:sp>
    </p:spTree>
    <p:extLst>
      <p:ext uri="{BB962C8B-B14F-4D97-AF65-F5344CB8AC3E}">
        <p14:creationId xmlns:p14="http://schemas.microsoft.com/office/powerpoint/2010/main" val="391615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B8DF-E11D-4116-9D6B-08531F41DA9B}"/>
              </a:ext>
            </a:extLst>
          </p:cNvPr>
          <p:cNvSpPr>
            <a:spLocks noGrp="1"/>
          </p:cNvSpPr>
          <p:nvPr>
            <p:ph type="title"/>
          </p:nvPr>
        </p:nvSpPr>
        <p:spPr/>
        <p:txBody>
          <a:bodyPr>
            <a:normAutofit fontScale="90000"/>
          </a:bodyPr>
          <a:lstStyle/>
          <a:p>
            <a:r>
              <a:rPr lang="en-US" dirty="0">
                <a:solidFill>
                  <a:schemeClr val="accent6">
                    <a:lumMod val="75000"/>
                  </a:schemeClr>
                </a:solidFill>
              </a:rPr>
              <a:t>Navigating Portals:</a:t>
            </a:r>
          </a:p>
        </p:txBody>
      </p:sp>
      <p:sp>
        <p:nvSpPr>
          <p:cNvPr id="3" name="Content Placeholder 2">
            <a:extLst>
              <a:ext uri="{FF2B5EF4-FFF2-40B4-BE49-F238E27FC236}">
                <a16:creationId xmlns:a16="http://schemas.microsoft.com/office/drawing/2014/main" id="{E6BEEBD9-FA95-4861-BFB7-2FC465B9B5DC}"/>
              </a:ext>
            </a:extLst>
          </p:cNvPr>
          <p:cNvSpPr>
            <a:spLocks noGrp="1"/>
          </p:cNvSpPr>
          <p:nvPr>
            <p:ph idx="1"/>
          </p:nvPr>
        </p:nvSpPr>
        <p:spPr/>
        <p:txBody>
          <a:bodyPr>
            <a:normAutofit fontScale="77500" lnSpcReduction="20000"/>
          </a:bodyPr>
          <a:lstStyle/>
          <a:p>
            <a:pPr algn="just">
              <a:buFont typeface="Wingdings" panose="05000000000000000000" pitchFamily="2" charset="2"/>
              <a:buChar char="Ø"/>
            </a:pPr>
            <a:r>
              <a:rPr lang="en-US" dirty="0"/>
              <a:t>There are 2 types of portals to navigate from one block to another.</a:t>
            </a:r>
          </a:p>
          <a:p>
            <a:pPr algn="just">
              <a:buFont typeface="Wingdings" panose="05000000000000000000" pitchFamily="2" charset="2"/>
              <a:buChar char="Ø"/>
            </a:pPr>
            <a:r>
              <a:rPr lang="en-US" dirty="0"/>
              <a:t>One is permanent and the other one is temporary.</a:t>
            </a:r>
          </a:p>
          <a:p>
            <a:pPr algn="just">
              <a:buFont typeface="Wingdings" panose="05000000000000000000" pitchFamily="2" charset="2"/>
              <a:buChar char="Ø"/>
            </a:pPr>
            <a:r>
              <a:rPr lang="en-US" dirty="0"/>
              <a:t>Temporary portals are destroyed after 3 second of use. So this makes the maze more complicated since, which portals takes the player where, user can’t know before hand. One mistake can lead the user to be caged in a locked block of maze.</a:t>
            </a:r>
            <a:endParaRPr lang="en-US" dirty="0">
              <a:solidFill>
                <a:schemeClr val="tx1"/>
              </a:solidFill>
            </a:endParaRPr>
          </a:p>
          <a:p>
            <a:pPr marL="0" indent="0" algn="just">
              <a:buNone/>
            </a:pPr>
            <a:endParaRPr lang="en-US" dirty="0">
              <a:solidFill>
                <a:schemeClr val="tx1"/>
              </a:solidFill>
            </a:endParaRPr>
          </a:p>
          <a:p>
            <a:pPr marL="0" indent="0" algn="just">
              <a:buNone/>
            </a:pPr>
            <a:r>
              <a:rPr lang="en-US" dirty="0"/>
              <a:t>Temporary: 		Permanent</a:t>
            </a:r>
            <a:r>
              <a:rPr lang="en-US" dirty="0">
                <a:solidFill>
                  <a:schemeClr val="tx1"/>
                </a:solidFill>
              </a:rPr>
              <a:t>: </a:t>
            </a:r>
          </a:p>
        </p:txBody>
      </p:sp>
      <p:pic>
        <p:nvPicPr>
          <p:cNvPr id="5" name="Picture 4">
            <a:extLst>
              <a:ext uri="{FF2B5EF4-FFF2-40B4-BE49-F238E27FC236}">
                <a16:creationId xmlns:a16="http://schemas.microsoft.com/office/drawing/2014/main" id="{2098E3AD-849D-4BF2-8013-3189D5AF8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720" y="3640685"/>
            <a:ext cx="1068935" cy="956787"/>
          </a:xfrm>
          <a:prstGeom prst="rect">
            <a:avLst/>
          </a:prstGeom>
        </p:spPr>
      </p:pic>
      <p:pic>
        <p:nvPicPr>
          <p:cNvPr id="7" name="Picture 6">
            <a:extLst>
              <a:ext uri="{FF2B5EF4-FFF2-40B4-BE49-F238E27FC236}">
                <a16:creationId xmlns:a16="http://schemas.microsoft.com/office/drawing/2014/main" id="{AA52C922-B5ED-4108-B48C-616F19075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7411" y="3592787"/>
            <a:ext cx="1221640" cy="961451"/>
          </a:xfrm>
          <a:prstGeom prst="rect">
            <a:avLst/>
          </a:prstGeom>
        </p:spPr>
      </p:pic>
    </p:spTree>
    <p:extLst>
      <p:ext uri="{BB962C8B-B14F-4D97-AF65-F5344CB8AC3E}">
        <p14:creationId xmlns:p14="http://schemas.microsoft.com/office/powerpoint/2010/main" val="2403798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E1F0-C5DE-4171-BE7C-CCBB5A2B6628}"/>
              </a:ext>
            </a:extLst>
          </p:cNvPr>
          <p:cNvSpPr>
            <a:spLocks noGrp="1"/>
          </p:cNvSpPr>
          <p:nvPr>
            <p:ph type="title"/>
          </p:nvPr>
        </p:nvSpPr>
        <p:spPr/>
        <p:txBody>
          <a:bodyPr>
            <a:normAutofit fontScale="90000"/>
          </a:bodyPr>
          <a:lstStyle/>
          <a:p>
            <a:r>
              <a:rPr lang="en-US" dirty="0">
                <a:solidFill>
                  <a:schemeClr val="accent6">
                    <a:lumMod val="75000"/>
                  </a:schemeClr>
                </a:solidFill>
              </a:rPr>
              <a:t>Shooting Capability:</a:t>
            </a:r>
          </a:p>
        </p:txBody>
      </p:sp>
      <p:sp>
        <p:nvSpPr>
          <p:cNvPr id="3" name="Content Placeholder 2">
            <a:extLst>
              <a:ext uri="{FF2B5EF4-FFF2-40B4-BE49-F238E27FC236}">
                <a16:creationId xmlns:a16="http://schemas.microsoft.com/office/drawing/2014/main" id="{C2ABC0F5-E3FC-4DAB-BFBF-AF2C7A4EF476}"/>
              </a:ext>
            </a:extLst>
          </p:cNvPr>
          <p:cNvSpPr>
            <a:spLocks noGrp="1"/>
          </p:cNvSpPr>
          <p:nvPr>
            <p:ph idx="1"/>
          </p:nvPr>
        </p:nvSpPr>
        <p:spPr/>
        <p:txBody>
          <a:bodyPr>
            <a:normAutofit/>
          </a:bodyPr>
          <a:lstStyle/>
          <a:p>
            <a:pPr algn="just">
              <a:buFont typeface="Wingdings" panose="05000000000000000000" pitchFamily="2" charset="2"/>
              <a:buChar char="Ø"/>
            </a:pPr>
            <a:r>
              <a:rPr lang="en-US" sz="2000" dirty="0"/>
              <a:t>Enemy and player can shoot two different types of bullet.</a:t>
            </a:r>
          </a:p>
          <a:p>
            <a:pPr algn="just">
              <a:buFont typeface="Wingdings" panose="05000000000000000000" pitchFamily="2" charset="2"/>
              <a:buChar char="Ø"/>
            </a:pPr>
            <a:r>
              <a:rPr lang="en-US" sz="2000" dirty="0"/>
              <a:t>One is long range laser bullet other one is short range power gun.</a:t>
            </a:r>
          </a:p>
          <a:p>
            <a:pPr algn="just">
              <a:buFont typeface="Wingdings" panose="05000000000000000000" pitchFamily="2" charset="2"/>
              <a:buChar char="Ø"/>
            </a:pPr>
            <a:r>
              <a:rPr lang="en-US" sz="2000" dirty="0"/>
              <a:t>Laser bullet decrease health by 1 unit, on the other hand power gun decreases health by 3 unit. </a:t>
            </a:r>
          </a:p>
          <a:p>
            <a:pPr algn="just">
              <a:buFont typeface="Wingdings" panose="05000000000000000000" pitchFamily="2" charset="2"/>
              <a:buChar char="Ø"/>
            </a:pPr>
            <a:r>
              <a:rPr lang="en-US" sz="2000" dirty="0"/>
              <a:t>There is a extra feature that, one enemy’s bullet can’t harm other enemies.</a:t>
            </a:r>
          </a:p>
          <a:p>
            <a:pPr marL="0" indent="0" algn="just">
              <a:buNone/>
            </a:pPr>
            <a:r>
              <a:rPr lang="en-US" dirty="0"/>
              <a:t>Laser Bullet:			Power Bullet:</a:t>
            </a:r>
          </a:p>
        </p:txBody>
      </p:sp>
      <p:pic>
        <p:nvPicPr>
          <p:cNvPr id="5" name="Picture 4">
            <a:extLst>
              <a:ext uri="{FF2B5EF4-FFF2-40B4-BE49-F238E27FC236}">
                <a16:creationId xmlns:a16="http://schemas.microsoft.com/office/drawing/2014/main" id="{F7E37CD6-3EED-4EB0-9353-25B017F0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130" y="3793390"/>
            <a:ext cx="1679755" cy="713375"/>
          </a:xfrm>
          <a:prstGeom prst="rect">
            <a:avLst/>
          </a:prstGeom>
        </p:spPr>
      </p:pic>
      <p:pic>
        <p:nvPicPr>
          <p:cNvPr id="7" name="Picture 6">
            <a:extLst>
              <a:ext uri="{FF2B5EF4-FFF2-40B4-BE49-F238E27FC236}">
                <a16:creationId xmlns:a16="http://schemas.microsoft.com/office/drawing/2014/main" id="{104D0FED-27EB-4955-86C8-012222F5A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813" y="3793390"/>
            <a:ext cx="458117" cy="957182"/>
          </a:xfrm>
          <a:prstGeom prst="rect">
            <a:avLst/>
          </a:prstGeom>
        </p:spPr>
      </p:pic>
    </p:spTree>
    <p:extLst>
      <p:ext uri="{BB962C8B-B14F-4D97-AF65-F5344CB8AC3E}">
        <p14:creationId xmlns:p14="http://schemas.microsoft.com/office/powerpoint/2010/main" val="4054732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D21B-3755-4B6D-B8E1-3F2DF19AD67E}"/>
              </a:ext>
            </a:extLst>
          </p:cNvPr>
          <p:cNvSpPr>
            <a:spLocks noGrp="1"/>
          </p:cNvSpPr>
          <p:nvPr>
            <p:ph type="title"/>
          </p:nvPr>
        </p:nvSpPr>
        <p:spPr/>
        <p:txBody>
          <a:bodyPr>
            <a:normAutofit fontScale="90000"/>
          </a:bodyPr>
          <a:lstStyle/>
          <a:p>
            <a:r>
              <a:rPr lang="en-US" dirty="0">
                <a:solidFill>
                  <a:schemeClr val="accent6">
                    <a:lumMod val="75000"/>
                  </a:schemeClr>
                </a:solidFill>
              </a:rPr>
              <a:t>Intelligence of Enemy:</a:t>
            </a:r>
          </a:p>
        </p:txBody>
      </p:sp>
      <p:sp>
        <p:nvSpPr>
          <p:cNvPr id="3" name="Content Placeholder 2">
            <a:extLst>
              <a:ext uri="{FF2B5EF4-FFF2-40B4-BE49-F238E27FC236}">
                <a16:creationId xmlns:a16="http://schemas.microsoft.com/office/drawing/2014/main" id="{13866073-AAA9-4E60-B4FD-0B0EF7B349A5}"/>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Enemies behave intelligently depending in the position of the player. </a:t>
            </a:r>
          </a:p>
          <a:p>
            <a:pPr>
              <a:buFont typeface="Wingdings" panose="05000000000000000000" pitchFamily="2" charset="2"/>
              <a:buChar char="Ø"/>
            </a:pPr>
            <a:r>
              <a:rPr lang="en-US" dirty="0"/>
              <a:t>When player comes in certain range to the enemy, enemy starts shooting.</a:t>
            </a:r>
          </a:p>
          <a:p>
            <a:pPr>
              <a:buFont typeface="Wingdings" panose="05000000000000000000" pitchFamily="2" charset="2"/>
              <a:buChar char="Ø"/>
            </a:pPr>
            <a:r>
              <a:rPr lang="en-US" dirty="0"/>
              <a:t>When player is too close, the enemy shoots the power bullet.</a:t>
            </a:r>
          </a:p>
          <a:p>
            <a:pPr>
              <a:buFont typeface="Wingdings" panose="05000000000000000000" pitchFamily="2" charset="2"/>
              <a:buChar char="Ø"/>
            </a:pPr>
            <a:r>
              <a:rPr lang="en-US" dirty="0"/>
              <a:t>The enemy shoots up/down/left/right depending on which direction the player is located.</a:t>
            </a:r>
          </a:p>
          <a:p>
            <a:pPr marL="0" indent="0">
              <a:buNone/>
            </a:pPr>
            <a:endParaRPr lang="en-US" dirty="0">
              <a:solidFill>
                <a:schemeClr val="tx1"/>
              </a:solidFill>
            </a:endParaRPr>
          </a:p>
        </p:txBody>
      </p:sp>
    </p:spTree>
    <p:extLst>
      <p:ext uri="{BB962C8B-B14F-4D97-AF65-F5344CB8AC3E}">
        <p14:creationId xmlns:p14="http://schemas.microsoft.com/office/powerpoint/2010/main" val="3141007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100D-2116-4E56-888E-A81F4E6B87FB}"/>
              </a:ext>
            </a:extLst>
          </p:cNvPr>
          <p:cNvSpPr>
            <a:spLocks noGrp="1"/>
          </p:cNvSpPr>
          <p:nvPr>
            <p:ph type="title"/>
          </p:nvPr>
        </p:nvSpPr>
        <p:spPr/>
        <p:txBody>
          <a:bodyPr>
            <a:normAutofit fontScale="90000"/>
          </a:bodyPr>
          <a:lstStyle/>
          <a:p>
            <a:r>
              <a:rPr lang="en-US" dirty="0">
                <a:solidFill>
                  <a:schemeClr val="accent6">
                    <a:lumMod val="75000"/>
                  </a:schemeClr>
                </a:solidFill>
              </a:rPr>
              <a:t>Key and Treasure Box:</a:t>
            </a:r>
          </a:p>
        </p:txBody>
      </p:sp>
      <p:sp>
        <p:nvSpPr>
          <p:cNvPr id="3" name="Content Placeholder 2">
            <a:extLst>
              <a:ext uri="{FF2B5EF4-FFF2-40B4-BE49-F238E27FC236}">
                <a16:creationId xmlns:a16="http://schemas.microsoft.com/office/drawing/2014/main" id="{03DD64B0-227E-4D9E-B8DA-518799CE4334}"/>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dirty="0"/>
              <a:t>There will be a key and a treasure box located at two different spots of the maze</a:t>
            </a:r>
          </a:p>
          <a:p>
            <a:pPr>
              <a:buFont typeface="Wingdings" panose="05000000000000000000" pitchFamily="2" charset="2"/>
              <a:buChar char="Ø"/>
            </a:pPr>
            <a:r>
              <a:rPr lang="en-US" dirty="0"/>
              <a:t>The player has to first find the key and the treasure box can be opened to complete the level</a:t>
            </a:r>
          </a:p>
          <a:p>
            <a:pPr marL="0" indent="0">
              <a:buNone/>
            </a:pPr>
            <a:endParaRPr lang="en-US" dirty="0">
              <a:solidFill>
                <a:schemeClr val="tx1"/>
              </a:solidFill>
            </a:endParaRPr>
          </a:p>
          <a:p>
            <a:pPr marL="0" indent="0">
              <a:buNone/>
            </a:pPr>
            <a:r>
              <a:rPr lang="en-US" dirty="0">
                <a:solidFill>
                  <a:schemeClr val="tx1"/>
                </a:solidFill>
              </a:rPr>
              <a:t>Key: 			Treasure Box:</a:t>
            </a:r>
          </a:p>
          <a:p>
            <a:pPr marL="0" indent="0">
              <a:buNone/>
            </a:pPr>
            <a:r>
              <a:rPr lang="en-US" dirty="0">
                <a:solidFill>
                  <a:schemeClr val="tx1"/>
                </a:solidFill>
              </a:rPr>
              <a:t> </a:t>
            </a:r>
          </a:p>
        </p:txBody>
      </p:sp>
      <p:pic>
        <p:nvPicPr>
          <p:cNvPr id="5" name="Picture 4">
            <a:extLst>
              <a:ext uri="{FF2B5EF4-FFF2-40B4-BE49-F238E27FC236}">
                <a16:creationId xmlns:a16="http://schemas.microsoft.com/office/drawing/2014/main" id="{569FCF6C-0E98-42A7-A294-64023396F5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7900" y="3793390"/>
            <a:ext cx="748380" cy="763525"/>
          </a:xfrm>
          <a:prstGeom prst="rect">
            <a:avLst/>
          </a:prstGeom>
        </p:spPr>
      </p:pic>
      <p:pic>
        <p:nvPicPr>
          <p:cNvPr id="7" name="Picture 6">
            <a:extLst>
              <a:ext uri="{FF2B5EF4-FFF2-40B4-BE49-F238E27FC236}">
                <a16:creationId xmlns:a16="http://schemas.microsoft.com/office/drawing/2014/main" id="{2671A321-100F-49B6-8F26-004C25986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230" y="3456214"/>
            <a:ext cx="1679755" cy="1253406"/>
          </a:xfrm>
          <a:prstGeom prst="rect">
            <a:avLst/>
          </a:prstGeom>
        </p:spPr>
      </p:pic>
    </p:spTree>
    <p:extLst>
      <p:ext uri="{BB962C8B-B14F-4D97-AF65-F5344CB8AC3E}">
        <p14:creationId xmlns:p14="http://schemas.microsoft.com/office/powerpoint/2010/main" val="1986575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A962-7DE4-4024-9E45-0669CB0D7E84}"/>
              </a:ext>
            </a:extLst>
          </p:cNvPr>
          <p:cNvSpPr>
            <a:spLocks noGrp="1"/>
          </p:cNvSpPr>
          <p:nvPr>
            <p:ph type="title"/>
          </p:nvPr>
        </p:nvSpPr>
        <p:spPr/>
        <p:txBody>
          <a:bodyPr>
            <a:normAutofit fontScale="90000"/>
          </a:bodyPr>
          <a:lstStyle/>
          <a:p>
            <a:r>
              <a:rPr lang="en-US" dirty="0">
                <a:solidFill>
                  <a:schemeClr val="accent6">
                    <a:lumMod val="75000"/>
                  </a:schemeClr>
                </a:solidFill>
              </a:rPr>
              <a:t>Sound Effects:</a:t>
            </a:r>
          </a:p>
        </p:txBody>
      </p:sp>
      <p:sp>
        <p:nvSpPr>
          <p:cNvPr id="3" name="Content Placeholder 2">
            <a:extLst>
              <a:ext uri="{FF2B5EF4-FFF2-40B4-BE49-F238E27FC236}">
                <a16:creationId xmlns:a16="http://schemas.microsoft.com/office/drawing/2014/main" id="{18D19F1F-C2D8-4A0B-9EFC-604488559E75}"/>
              </a:ext>
            </a:extLst>
          </p:cNvPr>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For realistic feeling, different sound effects are added. </a:t>
            </a:r>
          </a:p>
          <a:p>
            <a:pPr algn="just">
              <a:buFont typeface="Wingdings" panose="05000000000000000000" pitchFamily="2" charset="2"/>
              <a:buChar char="Ø"/>
            </a:pPr>
            <a:r>
              <a:rPr lang="en-US" dirty="0"/>
              <a:t>A background Music, which keeps playing all the time. </a:t>
            </a:r>
          </a:p>
          <a:p>
            <a:pPr algn="just">
              <a:buFont typeface="Wingdings" panose="05000000000000000000" pitchFamily="2" charset="2"/>
              <a:buChar char="Ø"/>
            </a:pPr>
            <a:r>
              <a:rPr lang="en-US" dirty="0"/>
              <a:t>Two types of bullet have two types sound.</a:t>
            </a:r>
          </a:p>
          <a:p>
            <a:pPr algn="just">
              <a:buFont typeface="Wingdings" panose="05000000000000000000" pitchFamily="2" charset="2"/>
              <a:buChar char="Ø"/>
            </a:pPr>
            <a:r>
              <a:rPr lang="en-US" dirty="0"/>
              <a:t>A perfect hit gives a collision sound.</a:t>
            </a:r>
          </a:p>
          <a:p>
            <a:pPr algn="just">
              <a:buFont typeface="Wingdings" panose="05000000000000000000" pitchFamily="2" charset="2"/>
              <a:buChar char="Ø"/>
            </a:pPr>
            <a:r>
              <a:rPr lang="en-US" dirty="0"/>
              <a:t>Finally the game over or wining sounds finishes the game.</a:t>
            </a:r>
          </a:p>
          <a:p>
            <a:pPr marL="0" indent="0">
              <a:buNone/>
            </a:pPr>
            <a:endParaRPr lang="en-US" dirty="0">
              <a:solidFill>
                <a:schemeClr val="tx1"/>
              </a:solidFill>
            </a:endParaRPr>
          </a:p>
        </p:txBody>
      </p:sp>
    </p:spTree>
    <p:extLst>
      <p:ext uri="{BB962C8B-B14F-4D97-AF65-F5344CB8AC3E}">
        <p14:creationId xmlns:p14="http://schemas.microsoft.com/office/powerpoint/2010/main" val="3608556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4D0D-63FC-495F-93E7-6C321459725A}"/>
              </a:ext>
            </a:extLst>
          </p:cNvPr>
          <p:cNvSpPr>
            <a:spLocks noGrp="1"/>
          </p:cNvSpPr>
          <p:nvPr>
            <p:ph type="title"/>
          </p:nvPr>
        </p:nvSpPr>
        <p:spPr/>
        <p:txBody>
          <a:bodyPr>
            <a:normAutofit fontScale="90000"/>
          </a:bodyPr>
          <a:lstStyle/>
          <a:p>
            <a:r>
              <a:rPr lang="en-US" dirty="0">
                <a:solidFill>
                  <a:schemeClr val="accent6">
                    <a:lumMod val="75000"/>
                  </a:schemeClr>
                </a:solidFill>
              </a:rPr>
              <a:t>Game Play:</a:t>
            </a:r>
          </a:p>
        </p:txBody>
      </p:sp>
      <p:pic>
        <p:nvPicPr>
          <p:cNvPr id="6" name="FormatFactoryLabyrinthine Rush 10_14_asdfasfsfs2018 11_39_21 AM">
            <a:hlinkClick r:id="" action="ppaction://media"/>
            <a:extLst>
              <a:ext uri="{FF2B5EF4-FFF2-40B4-BE49-F238E27FC236}">
                <a16:creationId xmlns:a16="http://schemas.microsoft.com/office/drawing/2014/main" id="{7B26EC2A-0C55-4866-AB94-BAA1AEAC52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66750" y="1198563"/>
            <a:ext cx="6130925" cy="3511550"/>
          </a:xfrm>
        </p:spPr>
      </p:pic>
    </p:spTree>
    <p:extLst>
      <p:ext uri="{BB962C8B-B14F-4D97-AF65-F5344CB8AC3E}">
        <p14:creationId xmlns:p14="http://schemas.microsoft.com/office/powerpoint/2010/main" val="6300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4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F812-63B8-41F5-AB9E-00D30382A77A}"/>
              </a:ext>
            </a:extLst>
          </p:cNvPr>
          <p:cNvSpPr>
            <a:spLocks noGrp="1"/>
          </p:cNvSpPr>
          <p:nvPr>
            <p:ph type="title"/>
          </p:nvPr>
        </p:nvSpPr>
        <p:spPr/>
        <p:txBody>
          <a:bodyPr>
            <a:normAutofit fontScale="90000"/>
          </a:bodyPr>
          <a:lstStyle/>
          <a:p>
            <a:pPr algn="ctr"/>
            <a:r>
              <a:rPr lang="en-US" dirty="0">
                <a:solidFill>
                  <a:schemeClr val="accent6">
                    <a:lumMod val="75000"/>
                  </a:schemeClr>
                </a:solidFill>
              </a:rPr>
              <a:t>Credits:  </a:t>
            </a:r>
          </a:p>
        </p:txBody>
      </p:sp>
      <p:sp>
        <p:nvSpPr>
          <p:cNvPr id="3" name="Content Placeholder 2">
            <a:extLst>
              <a:ext uri="{FF2B5EF4-FFF2-40B4-BE49-F238E27FC236}">
                <a16:creationId xmlns:a16="http://schemas.microsoft.com/office/drawing/2014/main" id="{775D2156-1B86-48FC-94E9-0A66DE3F4A40}"/>
              </a:ext>
            </a:extLst>
          </p:cNvPr>
          <p:cNvSpPr>
            <a:spLocks noGrp="1"/>
          </p:cNvSpPr>
          <p:nvPr>
            <p:ph idx="1"/>
          </p:nvPr>
        </p:nvSpPr>
        <p:spPr/>
        <p:txBody>
          <a:bodyPr>
            <a:normAutofit fontScale="55000" lnSpcReduction="20000"/>
          </a:bodyPr>
          <a:lstStyle/>
          <a:p>
            <a:pPr marL="0" indent="0" algn="ctr">
              <a:buNone/>
            </a:pPr>
            <a:r>
              <a:rPr lang="en-US" dirty="0"/>
              <a:t>Team Name: </a:t>
            </a:r>
            <a:r>
              <a:rPr lang="en-US" dirty="0" err="1"/>
              <a:t>Team_Untitled</a:t>
            </a:r>
            <a:endParaRPr lang="en-US" dirty="0"/>
          </a:p>
          <a:p>
            <a:pPr marL="0" indent="0" algn="ctr">
              <a:buNone/>
            </a:pPr>
            <a:endParaRPr lang="en-US" dirty="0"/>
          </a:p>
          <a:p>
            <a:pPr marL="0" indent="0" algn="ctr">
              <a:buNone/>
            </a:pPr>
            <a:r>
              <a:rPr lang="en-US" dirty="0"/>
              <a:t>Team Member’s Info:</a:t>
            </a:r>
          </a:p>
          <a:p>
            <a:pPr marL="0" indent="0" algn="ctr">
              <a:buNone/>
            </a:pPr>
            <a:endParaRPr lang="en-US" dirty="0"/>
          </a:p>
          <a:p>
            <a:pPr marL="0" indent="0" algn="ctr">
              <a:buNone/>
            </a:pPr>
            <a:r>
              <a:rPr lang="en-US" dirty="0"/>
              <a:t>Rizvi Hasan</a:t>
            </a:r>
          </a:p>
          <a:p>
            <a:pPr marL="0" indent="0" algn="ctr">
              <a:buNone/>
            </a:pPr>
            <a:r>
              <a:rPr lang="en-US" dirty="0"/>
              <a:t>170041038</a:t>
            </a:r>
          </a:p>
          <a:p>
            <a:pPr marL="0" indent="0" algn="ctr">
              <a:buNone/>
            </a:pPr>
            <a:r>
              <a:rPr lang="en-US" dirty="0"/>
              <a:t>Core game functions implementer. </a:t>
            </a:r>
          </a:p>
          <a:p>
            <a:pPr marL="0" indent="0" algn="ctr">
              <a:buNone/>
            </a:pPr>
            <a:endParaRPr lang="en-US" dirty="0"/>
          </a:p>
          <a:p>
            <a:pPr marL="0" indent="0" algn="ctr">
              <a:buNone/>
            </a:pPr>
            <a:r>
              <a:rPr lang="en-US" dirty="0" err="1"/>
              <a:t>Kawsar</a:t>
            </a:r>
            <a:r>
              <a:rPr lang="en-US" dirty="0"/>
              <a:t> Ahmed</a:t>
            </a:r>
          </a:p>
          <a:p>
            <a:pPr marL="0" indent="0" algn="ctr">
              <a:buNone/>
            </a:pPr>
            <a:r>
              <a:rPr lang="en-US" dirty="0"/>
              <a:t>170041021</a:t>
            </a:r>
          </a:p>
          <a:p>
            <a:pPr marL="0" indent="0" algn="ctr">
              <a:buNone/>
            </a:pPr>
            <a:r>
              <a:rPr lang="en-US" dirty="0"/>
              <a:t>Level Designer &amp; Implementer</a:t>
            </a:r>
          </a:p>
          <a:p>
            <a:pPr marL="0" indent="0" algn="ctr">
              <a:buNone/>
            </a:pPr>
            <a:endParaRPr lang="en-US" dirty="0"/>
          </a:p>
          <a:p>
            <a:pPr marL="0" indent="0" algn="ctr">
              <a:buNone/>
            </a:pPr>
            <a:r>
              <a:rPr lang="en-US" dirty="0" err="1"/>
              <a:t>Asaduzzaman</a:t>
            </a:r>
            <a:r>
              <a:rPr lang="en-US" dirty="0"/>
              <a:t> </a:t>
            </a:r>
            <a:r>
              <a:rPr lang="en-US" dirty="0" err="1"/>
              <a:t>Herok</a:t>
            </a:r>
            <a:endParaRPr lang="en-US" dirty="0"/>
          </a:p>
          <a:p>
            <a:pPr marL="0" indent="0" algn="ctr">
              <a:buNone/>
            </a:pPr>
            <a:r>
              <a:rPr lang="en-US" dirty="0"/>
              <a:t>170041034</a:t>
            </a:r>
          </a:p>
          <a:p>
            <a:pPr marL="0" indent="0" algn="ctr">
              <a:buNone/>
            </a:pPr>
            <a:r>
              <a:rPr lang="en-US" dirty="0"/>
              <a:t>Sound &amp; Visual effects</a:t>
            </a:r>
          </a:p>
          <a:p>
            <a:pPr marL="0" indent="0" algn="ctr">
              <a:buNone/>
            </a:pPr>
            <a:endParaRPr lang="en-US" dirty="0">
              <a:solidFill>
                <a:schemeClr val="tx1"/>
              </a:solidFill>
            </a:endParaRPr>
          </a:p>
        </p:txBody>
      </p:sp>
    </p:spTree>
    <p:extLst>
      <p:ext uri="{BB962C8B-B14F-4D97-AF65-F5344CB8AC3E}">
        <p14:creationId xmlns:p14="http://schemas.microsoft.com/office/powerpoint/2010/main" val="2541724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671" y="281175"/>
            <a:ext cx="7100782" cy="763525"/>
          </a:xfrm>
        </p:spPr>
        <p:txBody>
          <a:bodyPr>
            <a:normAutofit/>
          </a:bodyPr>
          <a:lstStyle/>
          <a:p>
            <a:r>
              <a:rPr lang="en-US" dirty="0">
                <a:solidFill>
                  <a:schemeClr val="accent6">
                    <a:lumMod val="75000"/>
                  </a:schemeClr>
                </a:solidFill>
              </a:rPr>
              <a:t>Language &amp; External Libraries:</a:t>
            </a:r>
          </a:p>
        </p:txBody>
      </p:sp>
      <p:sp>
        <p:nvSpPr>
          <p:cNvPr id="5" name="Content Placeholder 4"/>
          <p:cNvSpPr>
            <a:spLocks noGrp="1"/>
          </p:cNvSpPr>
          <p:nvPr>
            <p:ph idx="1"/>
          </p:nvPr>
        </p:nvSpPr>
        <p:spPr>
          <a:xfrm>
            <a:off x="668918" y="1349402"/>
            <a:ext cx="7100781" cy="3512215"/>
          </a:xfrm>
        </p:spPr>
        <p:txBody>
          <a:bodyPr>
            <a:normAutofit/>
          </a:bodyPr>
          <a:lstStyle/>
          <a:p>
            <a:pPr>
              <a:buFont typeface="Wingdings" panose="05000000000000000000" pitchFamily="2" charset="2"/>
              <a:buChar char="Ø"/>
            </a:pPr>
            <a:r>
              <a:rPr lang="en-US" dirty="0"/>
              <a:t>C++</a:t>
            </a:r>
          </a:p>
          <a:p>
            <a:pPr>
              <a:buFont typeface="Wingdings" panose="05000000000000000000" pitchFamily="2" charset="2"/>
              <a:buChar char="Ø"/>
            </a:pPr>
            <a:r>
              <a:rPr lang="en-US" dirty="0"/>
              <a:t>SDL 2.0.8  </a:t>
            </a:r>
            <a:r>
              <a:rPr lang="en-US" sz="1600" dirty="0"/>
              <a:t>(Graphics library)</a:t>
            </a:r>
          </a:p>
          <a:p>
            <a:pPr>
              <a:buFont typeface="Wingdings" panose="05000000000000000000" pitchFamily="2" charset="2"/>
              <a:buChar char="Ø"/>
            </a:pPr>
            <a:r>
              <a:rPr lang="en-US" dirty="0" err="1"/>
              <a:t>SDL_Image</a:t>
            </a:r>
            <a:r>
              <a:rPr lang="en-US" dirty="0"/>
              <a:t> 2.0.3 </a:t>
            </a:r>
            <a:r>
              <a:rPr lang="en-US" sz="1600" dirty="0"/>
              <a:t>(Image processing library)</a:t>
            </a:r>
          </a:p>
          <a:p>
            <a:pPr>
              <a:buFont typeface="Wingdings" panose="05000000000000000000" pitchFamily="2" charset="2"/>
              <a:buChar char="Ø"/>
            </a:pPr>
            <a:r>
              <a:rPr lang="en-US" dirty="0" err="1"/>
              <a:t>SDL_Mixer</a:t>
            </a:r>
            <a:r>
              <a:rPr lang="en-US" dirty="0"/>
              <a:t> 2.0.2 </a:t>
            </a:r>
            <a:r>
              <a:rPr lang="en-US" sz="1600" dirty="0"/>
              <a:t>(Sound processing library)</a:t>
            </a:r>
          </a:p>
          <a:p>
            <a:pPr>
              <a:buFont typeface="Wingdings" panose="05000000000000000000" pitchFamily="2" charset="2"/>
              <a:buChar char="Ø"/>
            </a:pPr>
            <a:r>
              <a:rPr lang="en-US" dirty="0"/>
              <a:t>SDL_TTF 2.0.14  </a:t>
            </a:r>
            <a:r>
              <a:rPr lang="en-US" sz="1600" dirty="0"/>
              <a:t>(Font processing library)</a:t>
            </a:r>
            <a:endParaRPr lang="en-US" dirty="0"/>
          </a:p>
        </p:txBody>
      </p:sp>
    </p:spTree>
    <p:extLst>
      <p:ext uri="{BB962C8B-B14F-4D97-AF65-F5344CB8AC3E}">
        <p14:creationId xmlns:p14="http://schemas.microsoft.com/office/powerpoint/2010/main" val="110163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C5FC-9C0C-4FF4-8E3B-F416C22E67DF}"/>
              </a:ext>
            </a:extLst>
          </p:cNvPr>
          <p:cNvSpPr>
            <a:spLocks noGrp="1"/>
          </p:cNvSpPr>
          <p:nvPr>
            <p:ph type="title"/>
          </p:nvPr>
        </p:nvSpPr>
        <p:spPr>
          <a:xfrm>
            <a:off x="601670" y="358681"/>
            <a:ext cx="6260905" cy="458115"/>
          </a:xfrm>
        </p:spPr>
        <p:txBody>
          <a:bodyPr>
            <a:normAutofit fontScale="90000"/>
          </a:bodyPr>
          <a:lstStyle/>
          <a:p>
            <a:r>
              <a:rPr lang="en-US" dirty="0">
                <a:solidFill>
                  <a:schemeClr val="accent6">
                    <a:lumMod val="75000"/>
                  </a:schemeClr>
                </a:solidFill>
              </a:rPr>
              <a:t>Game Features:</a:t>
            </a:r>
          </a:p>
        </p:txBody>
      </p:sp>
      <p:sp>
        <p:nvSpPr>
          <p:cNvPr id="3" name="Content Placeholder 2">
            <a:extLst>
              <a:ext uri="{FF2B5EF4-FFF2-40B4-BE49-F238E27FC236}">
                <a16:creationId xmlns:a16="http://schemas.microsoft.com/office/drawing/2014/main" id="{CEF751C5-F5E2-41A0-9210-9CF8A092E538}"/>
              </a:ext>
            </a:extLst>
          </p:cNvPr>
          <p:cNvSpPr>
            <a:spLocks noGrp="1"/>
          </p:cNvSpPr>
          <p:nvPr>
            <p:ph idx="1"/>
          </p:nvPr>
        </p:nvSpPr>
        <p:spPr>
          <a:xfrm>
            <a:off x="601670" y="1044700"/>
            <a:ext cx="6260905" cy="3511061"/>
          </a:xfrm>
        </p:spPr>
        <p:txBody>
          <a:bodyPr>
            <a:normAutofit fontScale="62500" lnSpcReduction="20000"/>
          </a:bodyPr>
          <a:lstStyle/>
          <a:p>
            <a:pPr>
              <a:buFont typeface="Wingdings" panose="05000000000000000000" pitchFamily="2" charset="2"/>
              <a:buChar char="Ø"/>
            </a:pPr>
            <a:r>
              <a:rPr lang="en-US" dirty="0"/>
              <a:t>Full Graphical User Interface</a:t>
            </a:r>
          </a:p>
          <a:p>
            <a:pPr>
              <a:buFont typeface="Wingdings" panose="05000000000000000000" pitchFamily="2" charset="2"/>
              <a:buChar char="Ø"/>
            </a:pPr>
            <a:r>
              <a:rPr lang="en-US" dirty="0"/>
              <a:t>Instructions on Side Screen</a:t>
            </a:r>
          </a:p>
          <a:p>
            <a:pPr>
              <a:buFont typeface="Wingdings" panose="05000000000000000000" pitchFamily="2" charset="2"/>
              <a:buChar char="Ø"/>
            </a:pPr>
            <a:r>
              <a:rPr lang="en-US" dirty="0"/>
              <a:t>Loading Screen &amp; Pausing Capability</a:t>
            </a:r>
          </a:p>
          <a:p>
            <a:pPr>
              <a:buFont typeface="Wingdings" panose="05000000000000000000" pitchFamily="2" charset="2"/>
              <a:buChar char="Ø"/>
            </a:pPr>
            <a:r>
              <a:rPr lang="en-US" dirty="0"/>
              <a:t>Multiple Level</a:t>
            </a:r>
          </a:p>
          <a:p>
            <a:pPr>
              <a:buFont typeface="Wingdings" panose="05000000000000000000" pitchFamily="2" charset="2"/>
              <a:buChar char="Ø"/>
            </a:pPr>
            <a:r>
              <a:rPr lang="en-US" dirty="0"/>
              <a:t>Score on various parameter</a:t>
            </a:r>
          </a:p>
          <a:p>
            <a:pPr>
              <a:buFont typeface="Wingdings" panose="05000000000000000000" pitchFamily="2" charset="2"/>
              <a:buChar char="Ø"/>
            </a:pPr>
            <a:r>
              <a:rPr lang="en-US" dirty="0"/>
              <a:t>High score storing</a:t>
            </a:r>
          </a:p>
          <a:p>
            <a:pPr>
              <a:buFont typeface="Wingdings" panose="05000000000000000000" pitchFamily="2" charset="2"/>
              <a:buChar char="Ø"/>
            </a:pPr>
            <a:r>
              <a:rPr lang="en-US" dirty="0"/>
              <a:t>2 Types Navigation Portals</a:t>
            </a:r>
          </a:p>
          <a:p>
            <a:pPr>
              <a:buFont typeface="Wingdings" panose="05000000000000000000" pitchFamily="2" charset="2"/>
              <a:buChar char="Ø"/>
            </a:pPr>
            <a:r>
              <a:rPr lang="en-US" dirty="0"/>
              <a:t>2 Types Shooting capability</a:t>
            </a:r>
          </a:p>
          <a:p>
            <a:pPr>
              <a:buFont typeface="Wingdings" panose="05000000000000000000" pitchFamily="2" charset="2"/>
              <a:buChar char="Ø"/>
            </a:pPr>
            <a:r>
              <a:rPr lang="en-US" dirty="0"/>
              <a:t>Intelligent Enemy</a:t>
            </a:r>
          </a:p>
          <a:p>
            <a:pPr>
              <a:buFont typeface="Wingdings" panose="05000000000000000000" pitchFamily="2" charset="2"/>
              <a:buChar char="Ø"/>
            </a:pPr>
            <a:r>
              <a:rPr lang="en-US" dirty="0"/>
              <a:t>Finding Key</a:t>
            </a:r>
          </a:p>
          <a:p>
            <a:pPr>
              <a:buFont typeface="Wingdings" panose="05000000000000000000" pitchFamily="2" charset="2"/>
              <a:buChar char="Ø"/>
            </a:pPr>
            <a:r>
              <a:rPr lang="en-US" dirty="0"/>
              <a:t>Treasure Hunt</a:t>
            </a:r>
          </a:p>
          <a:p>
            <a:pPr>
              <a:buFont typeface="Wingdings" panose="05000000000000000000" pitchFamily="2" charset="2"/>
              <a:buChar char="Ø"/>
            </a:pPr>
            <a:r>
              <a:rPr lang="en-US" dirty="0"/>
              <a:t>Sounds on Events</a:t>
            </a:r>
          </a:p>
          <a:p>
            <a:endParaRPr lang="en-US" dirty="0"/>
          </a:p>
        </p:txBody>
      </p:sp>
    </p:spTree>
    <p:extLst>
      <p:ext uri="{BB962C8B-B14F-4D97-AF65-F5344CB8AC3E}">
        <p14:creationId xmlns:p14="http://schemas.microsoft.com/office/powerpoint/2010/main" val="40185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56EF-3FAF-4B3A-9F91-9F381D9ABB32}"/>
              </a:ext>
            </a:extLst>
          </p:cNvPr>
          <p:cNvSpPr>
            <a:spLocks noGrp="1"/>
          </p:cNvSpPr>
          <p:nvPr>
            <p:ph type="title"/>
          </p:nvPr>
        </p:nvSpPr>
        <p:spPr>
          <a:xfrm>
            <a:off x="601670" y="433880"/>
            <a:ext cx="6260905" cy="572644"/>
          </a:xfrm>
        </p:spPr>
        <p:txBody>
          <a:bodyPr>
            <a:normAutofit fontScale="90000"/>
          </a:bodyPr>
          <a:lstStyle/>
          <a:p>
            <a:r>
              <a:rPr lang="en-US" dirty="0">
                <a:solidFill>
                  <a:schemeClr val="accent6">
                    <a:lumMod val="75000"/>
                  </a:schemeClr>
                </a:solidFill>
              </a:rPr>
              <a:t>Description:</a:t>
            </a:r>
          </a:p>
        </p:txBody>
      </p:sp>
      <p:sp>
        <p:nvSpPr>
          <p:cNvPr id="3" name="Content Placeholder 2">
            <a:extLst>
              <a:ext uri="{FF2B5EF4-FFF2-40B4-BE49-F238E27FC236}">
                <a16:creationId xmlns:a16="http://schemas.microsoft.com/office/drawing/2014/main" id="{BA9C9116-56AC-4EBB-9158-F05F13EF5854}"/>
              </a:ext>
            </a:extLst>
          </p:cNvPr>
          <p:cNvSpPr>
            <a:spLocks noGrp="1"/>
          </p:cNvSpPr>
          <p:nvPr>
            <p:ph idx="1"/>
          </p:nvPr>
        </p:nvSpPr>
        <p:spPr/>
        <p:txBody>
          <a:bodyPr>
            <a:normAutofit lnSpcReduction="10000"/>
          </a:bodyPr>
          <a:lstStyle/>
          <a:p>
            <a:pPr marL="0" indent="0">
              <a:buNone/>
            </a:pPr>
            <a:r>
              <a:rPr lang="en-US" sz="1800" dirty="0"/>
              <a:t>The game contains multiple levels. Each level contains its own unique maze, filled with various enemies, portals, a key and a chest. The player has to navigate through the maze, survive enemy attacks, kill enemies, find the key and finally open the chest to complete the level. Both the player and enemy have a high damage close </a:t>
            </a:r>
            <a:br>
              <a:rPr lang="en-US" sz="1800" dirty="0"/>
            </a:br>
            <a:r>
              <a:rPr lang="en-US" sz="1800" dirty="0"/>
              <a:t>ranged shot, and a </a:t>
            </a:r>
            <a:br>
              <a:rPr lang="en-US" sz="1800" dirty="0"/>
            </a:br>
            <a:r>
              <a:rPr lang="en-US" sz="1800" dirty="0"/>
              <a:t>normal long ranged</a:t>
            </a:r>
            <a:br>
              <a:rPr lang="en-US" sz="1800" dirty="0"/>
            </a:br>
            <a:r>
              <a:rPr lang="en-US" sz="1800" dirty="0"/>
              <a:t>shot.</a:t>
            </a:r>
          </a:p>
          <a:p>
            <a:pPr marL="0" indent="0">
              <a:buNone/>
            </a:pPr>
            <a:endParaRPr lang="en-US" sz="1800" dirty="0"/>
          </a:p>
          <a:p>
            <a:pPr marL="0" indent="0" algn="just">
              <a:buNone/>
            </a:pPr>
            <a:r>
              <a:rPr lang="en-US" sz="1800" dirty="0"/>
              <a:t>Now let’s move on to </a:t>
            </a:r>
          </a:p>
          <a:p>
            <a:pPr marL="0" indent="0" algn="just">
              <a:buNone/>
            </a:pPr>
            <a:r>
              <a:rPr lang="en-US" sz="1800" dirty="0"/>
              <a:t>The features… … … </a:t>
            </a:r>
          </a:p>
          <a:p>
            <a:pPr marL="0" indent="0">
              <a:buNone/>
            </a:pPr>
            <a:endParaRPr lang="en-US" sz="1800" dirty="0">
              <a:solidFill>
                <a:srgbClr val="FFC000"/>
              </a:solidFill>
            </a:endParaRPr>
          </a:p>
        </p:txBody>
      </p:sp>
      <p:pic>
        <p:nvPicPr>
          <p:cNvPr id="5" name="Picture 4">
            <a:extLst>
              <a:ext uri="{FF2B5EF4-FFF2-40B4-BE49-F238E27FC236}">
                <a16:creationId xmlns:a16="http://schemas.microsoft.com/office/drawing/2014/main" id="{2802571E-5B7E-4F9D-B525-997F325E2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245" y="2748276"/>
            <a:ext cx="3893977" cy="1960930"/>
          </a:xfrm>
          <a:prstGeom prst="rect">
            <a:avLst/>
          </a:prstGeom>
        </p:spPr>
      </p:pic>
    </p:spTree>
    <p:extLst>
      <p:ext uri="{BB962C8B-B14F-4D97-AF65-F5344CB8AC3E}">
        <p14:creationId xmlns:p14="http://schemas.microsoft.com/office/powerpoint/2010/main" val="1397624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75139-4403-4603-A8A8-048A5E9918AA}"/>
              </a:ext>
            </a:extLst>
          </p:cNvPr>
          <p:cNvSpPr>
            <a:spLocks noGrp="1"/>
          </p:cNvSpPr>
          <p:nvPr>
            <p:ph type="title"/>
          </p:nvPr>
        </p:nvSpPr>
        <p:spPr>
          <a:xfrm>
            <a:off x="601670" y="433880"/>
            <a:ext cx="6260905" cy="572644"/>
          </a:xfrm>
        </p:spPr>
        <p:txBody>
          <a:bodyPr>
            <a:normAutofit fontScale="90000"/>
          </a:bodyPr>
          <a:lstStyle/>
          <a:p>
            <a:r>
              <a:rPr lang="en-US" dirty="0">
                <a:solidFill>
                  <a:schemeClr val="accent6">
                    <a:lumMod val="75000"/>
                  </a:schemeClr>
                </a:solidFill>
              </a:rPr>
              <a:t>Full Graphical User Interface</a:t>
            </a:r>
          </a:p>
        </p:txBody>
      </p:sp>
      <p:sp>
        <p:nvSpPr>
          <p:cNvPr id="3" name="Content Placeholder 2">
            <a:extLst>
              <a:ext uri="{FF2B5EF4-FFF2-40B4-BE49-F238E27FC236}">
                <a16:creationId xmlns:a16="http://schemas.microsoft.com/office/drawing/2014/main" id="{2B6D1705-3CD8-41CF-B630-637ECEC5292F}"/>
              </a:ext>
            </a:extLst>
          </p:cNvPr>
          <p:cNvSpPr>
            <a:spLocks noGrp="1"/>
          </p:cNvSpPr>
          <p:nvPr>
            <p:ph idx="1"/>
          </p:nvPr>
        </p:nvSpPr>
        <p:spPr/>
        <p:txBody>
          <a:bodyPr>
            <a:normAutofit lnSpcReduction="10000"/>
          </a:bodyPr>
          <a:lstStyle/>
          <a:p>
            <a:pPr algn="just">
              <a:buFont typeface="Wingdings" panose="05000000000000000000" pitchFamily="2" charset="2"/>
              <a:buChar char="Ø"/>
            </a:pPr>
            <a:r>
              <a:rPr lang="en-US" sz="2000" dirty="0"/>
              <a:t>The game control is from keyboard &amp; mouse which provides the user full graphical interface. </a:t>
            </a:r>
          </a:p>
          <a:p>
            <a:pPr algn="just">
              <a:buFont typeface="Wingdings" panose="05000000000000000000" pitchFamily="2" charset="2"/>
              <a:buChar char="Ø"/>
            </a:pPr>
            <a:r>
              <a:rPr lang="en-US" sz="2000" dirty="0"/>
              <a:t>For navigating through maze the 4 arrow key is used. </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Shooting is done with key ‘x’ &amp; Special shoot is done by ‘z’</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All buttons are to be clicked by mouse pointer.</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Pause menu = ‘esc’</a:t>
            </a:r>
          </a:p>
          <a:p>
            <a:pPr marL="0" indent="0" algn="just">
              <a:buNone/>
            </a:pPr>
            <a:endParaRPr lang="en-US" sz="2000" dirty="0">
              <a:solidFill>
                <a:schemeClr val="tx1"/>
              </a:solidFill>
            </a:endParaRPr>
          </a:p>
        </p:txBody>
      </p:sp>
    </p:spTree>
    <p:extLst>
      <p:ext uri="{BB962C8B-B14F-4D97-AF65-F5344CB8AC3E}">
        <p14:creationId xmlns:p14="http://schemas.microsoft.com/office/powerpoint/2010/main" val="371054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684D-607D-4E5A-8998-D8F36A85390C}"/>
              </a:ext>
            </a:extLst>
          </p:cNvPr>
          <p:cNvSpPr>
            <a:spLocks noGrp="1"/>
          </p:cNvSpPr>
          <p:nvPr>
            <p:ph type="title"/>
          </p:nvPr>
        </p:nvSpPr>
        <p:spPr/>
        <p:txBody>
          <a:bodyPr>
            <a:normAutofit fontScale="90000"/>
          </a:bodyPr>
          <a:lstStyle/>
          <a:p>
            <a:r>
              <a:rPr lang="en-US" dirty="0">
                <a:solidFill>
                  <a:schemeClr val="accent6">
                    <a:lumMod val="75000"/>
                  </a:schemeClr>
                </a:solidFill>
              </a:rPr>
              <a:t>Instruction on side screen:</a:t>
            </a:r>
          </a:p>
        </p:txBody>
      </p:sp>
      <p:sp>
        <p:nvSpPr>
          <p:cNvPr id="3" name="Content Placeholder 2">
            <a:extLst>
              <a:ext uri="{FF2B5EF4-FFF2-40B4-BE49-F238E27FC236}">
                <a16:creationId xmlns:a16="http://schemas.microsoft.com/office/drawing/2014/main" id="{C6C230D6-7E92-493C-A5DA-D3DB40AFFAD4}"/>
              </a:ext>
            </a:extLst>
          </p:cNvPr>
          <p:cNvSpPr>
            <a:spLocks noGrp="1"/>
          </p:cNvSpPr>
          <p:nvPr>
            <p:ph idx="1"/>
          </p:nvPr>
        </p:nvSpPr>
        <p:spPr/>
        <p:txBody>
          <a:bodyPr>
            <a:normAutofit/>
          </a:bodyPr>
          <a:lstStyle/>
          <a:p>
            <a:pPr>
              <a:buFont typeface="Wingdings" panose="05000000000000000000" pitchFamily="2" charset="2"/>
              <a:buChar char="Ø"/>
            </a:pPr>
            <a:r>
              <a:rPr lang="en-US" sz="2400" dirty="0"/>
              <a:t>All gaming instruction are provided in the game screen. </a:t>
            </a:r>
          </a:p>
          <a:p>
            <a:pPr>
              <a:buFont typeface="Wingdings" panose="05000000000000000000" pitchFamily="2" charset="2"/>
              <a:buChar char="Ø"/>
            </a:pPr>
            <a:r>
              <a:rPr lang="en-US" sz="2400" dirty="0"/>
              <a:t>In the right corner of the screen, instruction are described so that the player can have a quick look. </a:t>
            </a:r>
            <a:br>
              <a:rPr lang="en-US" sz="2400" dirty="0"/>
            </a:br>
            <a:endParaRPr lang="en-US" sz="2400" dirty="0"/>
          </a:p>
          <a:p>
            <a:pPr>
              <a:buFont typeface="Wingdings" panose="05000000000000000000" pitchFamily="2" charset="2"/>
              <a:buChar char="Ø"/>
            </a:pPr>
            <a:r>
              <a:rPr lang="en-US" sz="2400" dirty="0"/>
              <a:t>On the  </a:t>
            </a:r>
            <a:r>
              <a:rPr lang="en-US" sz="2400"/>
              <a:t>top right </a:t>
            </a:r>
            <a:r>
              <a:rPr lang="en-US" sz="2400" dirty="0"/>
              <a:t>corner of the screen health, score, kill, time and key states are displayed. </a:t>
            </a:r>
          </a:p>
        </p:txBody>
      </p:sp>
    </p:spTree>
    <p:extLst>
      <p:ext uri="{BB962C8B-B14F-4D97-AF65-F5344CB8AC3E}">
        <p14:creationId xmlns:p14="http://schemas.microsoft.com/office/powerpoint/2010/main" val="343869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71E8-FE69-465A-9904-D630D2BE56EE}"/>
              </a:ext>
            </a:extLst>
          </p:cNvPr>
          <p:cNvSpPr>
            <a:spLocks noGrp="1"/>
          </p:cNvSpPr>
          <p:nvPr>
            <p:ph type="title"/>
          </p:nvPr>
        </p:nvSpPr>
        <p:spPr/>
        <p:txBody>
          <a:bodyPr>
            <a:normAutofit fontScale="90000"/>
          </a:bodyPr>
          <a:lstStyle/>
          <a:p>
            <a:r>
              <a:rPr lang="en-US" dirty="0">
                <a:solidFill>
                  <a:schemeClr val="accent6">
                    <a:lumMod val="75000"/>
                  </a:schemeClr>
                </a:solidFill>
              </a:rPr>
              <a:t>Loading Screen &amp; Pausing capability:</a:t>
            </a:r>
          </a:p>
        </p:txBody>
      </p:sp>
      <p:sp>
        <p:nvSpPr>
          <p:cNvPr id="3" name="Content Placeholder 2">
            <a:extLst>
              <a:ext uri="{FF2B5EF4-FFF2-40B4-BE49-F238E27FC236}">
                <a16:creationId xmlns:a16="http://schemas.microsoft.com/office/drawing/2014/main" id="{127E2D18-937E-4BA1-9125-08517B14E1C0}"/>
              </a:ext>
            </a:extLst>
          </p:cNvPr>
          <p:cNvSpPr>
            <a:spLocks noGrp="1"/>
          </p:cNvSpPr>
          <p:nvPr>
            <p:ph idx="1"/>
          </p:nvPr>
        </p:nvSpPr>
        <p:spPr/>
        <p:txBody>
          <a:bodyPr>
            <a:normAutofit fontScale="85000" lnSpcReduction="10000"/>
          </a:bodyPr>
          <a:lstStyle/>
          <a:p>
            <a:pPr>
              <a:buFont typeface="Wingdings" panose="05000000000000000000" pitchFamily="2" charset="2"/>
              <a:buChar char="Ø"/>
            </a:pPr>
            <a:r>
              <a:rPr lang="en-US" dirty="0"/>
              <a:t>Levels are read from files, this requires time.</a:t>
            </a:r>
          </a:p>
          <a:p>
            <a:pPr>
              <a:buFont typeface="Wingdings" panose="05000000000000000000" pitchFamily="2" charset="2"/>
              <a:buChar char="Ø"/>
            </a:pPr>
            <a:r>
              <a:rPr lang="en-US" dirty="0"/>
              <a:t>While the level loads there is a loading screen.</a:t>
            </a:r>
          </a:p>
          <a:p>
            <a:pPr>
              <a:buFont typeface="Wingdings" panose="05000000000000000000" pitchFamily="2" charset="2"/>
              <a:buChar char="Ø"/>
            </a:pPr>
            <a:r>
              <a:rPr lang="en-US" dirty="0"/>
              <a:t>The rate of spinning of the loading icon indicates how fast the level is being loaded.</a:t>
            </a:r>
          </a:p>
          <a:p>
            <a:pPr>
              <a:buFont typeface="Wingdings" panose="05000000000000000000" pitchFamily="2" charset="2"/>
              <a:buChar char="Ø"/>
            </a:pPr>
            <a:r>
              <a:rPr lang="en-US" dirty="0"/>
              <a:t>Game can be paused during the play time just by pressing “esc” key. </a:t>
            </a:r>
          </a:p>
          <a:p>
            <a:pPr>
              <a:buFont typeface="Wingdings" panose="05000000000000000000" pitchFamily="2" charset="2"/>
              <a:buChar char="Ø"/>
            </a:pPr>
            <a:r>
              <a:rPr lang="en-US" dirty="0"/>
              <a:t>Clicking the “continue” button will resume the game. </a:t>
            </a:r>
          </a:p>
        </p:txBody>
      </p:sp>
    </p:spTree>
    <p:extLst>
      <p:ext uri="{BB962C8B-B14F-4D97-AF65-F5344CB8AC3E}">
        <p14:creationId xmlns:p14="http://schemas.microsoft.com/office/powerpoint/2010/main" val="369769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F16A-5602-4E75-973F-C3713D6A9C4D}"/>
              </a:ext>
            </a:extLst>
          </p:cNvPr>
          <p:cNvSpPr>
            <a:spLocks noGrp="1"/>
          </p:cNvSpPr>
          <p:nvPr>
            <p:ph type="title"/>
          </p:nvPr>
        </p:nvSpPr>
        <p:spPr/>
        <p:txBody>
          <a:bodyPr>
            <a:normAutofit fontScale="90000"/>
          </a:bodyPr>
          <a:lstStyle/>
          <a:p>
            <a:r>
              <a:rPr lang="en-US" dirty="0">
                <a:solidFill>
                  <a:schemeClr val="accent6">
                    <a:lumMod val="75000"/>
                  </a:schemeClr>
                </a:solidFill>
              </a:rPr>
              <a:t>Loading &amp; Pause Screen:</a:t>
            </a:r>
          </a:p>
        </p:txBody>
      </p:sp>
      <p:pic>
        <p:nvPicPr>
          <p:cNvPr id="5" name="Content Placeholder 4">
            <a:extLst>
              <a:ext uri="{FF2B5EF4-FFF2-40B4-BE49-F238E27FC236}">
                <a16:creationId xmlns:a16="http://schemas.microsoft.com/office/drawing/2014/main" id="{CF86C314-8A4E-4D1E-AD0A-60203A9484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1669" y="1701074"/>
            <a:ext cx="2901396" cy="2419046"/>
          </a:xfrm>
        </p:spPr>
      </p:pic>
      <p:pic>
        <p:nvPicPr>
          <p:cNvPr id="7" name="Picture 6">
            <a:extLst>
              <a:ext uri="{FF2B5EF4-FFF2-40B4-BE49-F238E27FC236}">
                <a16:creationId xmlns:a16="http://schemas.microsoft.com/office/drawing/2014/main" id="{37A91BF5-9C96-48F1-8739-1576B7D2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5770" y="1701075"/>
            <a:ext cx="3244854" cy="2419045"/>
          </a:xfrm>
          <a:prstGeom prst="rect">
            <a:avLst/>
          </a:prstGeom>
        </p:spPr>
      </p:pic>
    </p:spTree>
    <p:extLst>
      <p:ext uri="{BB962C8B-B14F-4D97-AF65-F5344CB8AC3E}">
        <p14:creationId xmlns:p14="http://schemas.microsoft.com/office/powerpoint/2010/main" val="405828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2ABEF-CABC-41DA-AB44-5327AD531CA1}"/>
              </a:ext>
            </a:extLst>
          </p:cNvPr>
          <p:cNvSpPr>
            <a:spLocks noGrp="1"/>
          </p:cNvSpPr>
          <p:nvPr>
            <p:ph type="title"/>
          </p:nvPr>
        </p:nvSpPr>
        <p:spPr/>
        <p:txBody>
          <a:bodyPr>
            <a:normAutofit fontScale="90000"/>
          </a:bodyPr>
          <a:lstStyle/>
          <a:p>
            <a:r>
              <a:rPr lang="en-US" dirty="0">
                <a:solidFill>
                  <a:schemeClr val="accent6">
                    <a:lumMod val="75000"/>
                  </a:schemeClr>
                </a:solidFill>
              </a:rPr>
              <a:t>Multiple Level:</a:t>
            </a:r>
          </a:p>
        </p:txBody>
      </p:sp>
      <p:sp>
        <p:nvSpPr>
          <p:cNvPr id="3" name="Content Placeholder 2">
            <a:extLst>
              <a:ext uri="{FF2B5EF4-FFF2-40B4-BE49-F238E27FC236}">
                <a16:creationId xmlns:a16="http://schemas.microsoft.com/office/drawing/2014/main" id="{095B96B0-D42D-4CB2-86B3-970420268091}"/>
              </a:ext>
            </a:extLst>
          </p:cNvPr>
          <p:cNvSpPr>
            <a:spLocks noGrp="1"/>
          </p:cNvSpPr>
          <p:nvPr>
            <p:ph idx="1"/>
          </p:nvPr>
        </p:nvSpPr>
        <p:spPr/>
        <p:txBody>
          <a:bodyPr>
            <a:normAutofit/>
          </a:bodyPr>
          <a:lstStyle/>
          <a:p>
            <a:pPr algn="just"/>
            <a:r>
              <a:rPr lang="en-US" dirty="0"/>
              <a:t>7</a:t>
            </a:r>
            <a:r>
              <a:rPr lang="en-US"/>
              <a:t> </a:t>
            </a:r>
            <a:r>
              <a:rPr lang="en-US" dirty="0"/>
              <a:t>levels.</a:t>
            </a:r>
          </a:p>
          <a:p>
            <a:pPr algn="just"/>
            <a:r>
              <a:rPr lang="en-US" dirty="0"/>
              <a:t>Sorted based on difficulty.</a:t>
            </a:r>
          </a:p>
          <a:p>
            <a:pPr algn="just"/>
            <a:r>
              <a:rPr lang="en-US" dirty="0"/>
              <a:t>Completing one level unlocks the next one.</a:t>
            </a:r>
          </a:p>
          <a:p>
            <a:pPr algn="just"/>
            <a:r>
              <a:rPr lang="en-US" dirty="0"/>
              <a:t>Player can create a new level using notepad or a similar text editor. </a:t>
            </a:r>
          </a:p>
        </p:txBody>
      </p:sp>
    </p:spTree>
    <p:extLst>
      <p:ext uri="{BB962C8B-B14F-4D97-AF65-F5344CB8AC3E}">
        <p14:creationId xmlns:p14="http://schemas.microsoft.com/office/powerpoint/2010/main" val="1411533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TotalTime>
  <Words>762</Words>
  <Application>Microsoft Office PowerPoint</Application>
  <PresentationFormat>On-screen Show (16:9)</PresentationFormat>
  <Paragraphs>104</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Dubai</vt:lpstr>
      <vt:lpstr>Wingdings</vt:lpstr>
      <vt:lpstr>Office Theme</vt:lpstr>
      <vt:lpstr>Labyrinthine Rush </vt:lpstr>
      <vt:lpstr>Language &amp; External Libraries:</vt:lpstr>
      <vt:lpstr>Game Features:</vt:lpstr>
      <vt:lpstr>Description:</vt:lpstr>
      <vt:lpstr>Full Graphical User Interface</vt:lpstr>
      <vt:lpstr>Instruction on side screen:</vt:lpstr>
      <vt:lpstr>Loading Screen &amp; Pausing capability:</vt:lpstr>
      <vt:lpstr>Loading &amp; Pause Screen:</vt:lpstr>
      <vt:lpstr>Multiple Level:</vt:lpstr>
      <vt:lpstr>Sample Level:</vt:lpstr>
      <vt:lpstr>Scoring Parameters &amp; High scores:</vt:lpstr>
      <vt:lpstr>Navigating Portals:</vt:lpstr>
      <vt:lpstr>Shooting Capability:</vt:lpstr>
      <vt:lpstr>Intelligence of Enemy:</vt:lpstr>
      <vt:lpstr>Key and Treasure Box:</vt:lpstr>
      <vt:lpstr>Sound Effects:</vt:lpstr>
      <vt:lpstr>Game Play:</vt:lpstr>
      <vt:lpstr>Credits: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ASADUZZAMAN HIROK</cp:lastModifiedBy>
  <cp:revision>168</cp:revision>
  <dcterms:created xsi:type="dcterms:W3CDTF">2013-08-21T19:17:07Z</dcterms:created>
  <dcterms:modified xsi:type="dcterms:W3CDTF">2018-10-14T07:19:55Z</dcterms:modified>
</cp:coreProperties>
</file>